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3"/>
    <p:restoredTop sz="94672"/>
  </p:normalViewPr>
  <p:slideViewPr>
    <p:cSldViewPr snapToGrid="0" snapToObjects="1" showGuides="1">
      <p:cViewPr varScale="1">
        <p:scale>
          <a:sx n="117" d="100"/>
          <a:sy n="117" d="100"/>
        </p:scale>
        <p:origin x="21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E7103-3F12-A646-AC67-06B09A5BB055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F41D3-8BA4-1240-8ACE-5CB22581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0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9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7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4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1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8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8609-6DEC-E047-AA5F-9CAAB216E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1F414-9B3F-7247-AB65-9A81B3A54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186F3-0F7A-8040-BE8B-4DC41D5D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46548-B322-6444-867B-BE86DB2C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B1690-E7B1-0A46-B2E9-E489EC9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5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1420-0A67-644F-8884-BAF21211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FDE95-F46A-B74D-B6CD-6079CDF11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BC0C4-3A09-5446-A7D6-4BBF7718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83FB-E7BF-4047-B5B8-203C2BA2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1BBC-BE1E-6E4C-B932-751BA9F9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4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582C1E-E283-FB48-B058-39EF140B1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D0018-3E67-204D-8236-632DFFD4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9B3AC-B9A0-EE41-BA44-9A331898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40BA3-0179-0447-88DB-C6404238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844F4-6F36-C74E-9B0E-AC359F82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8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8EEB-BE8B-EE45-B44D-A7BC8556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02688-7C03-6C48-886D-CEC1A79F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3D723-0E15-4E4B-BF06-AE3C92038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2E83C-AD78-1241-902A-EB17681F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BE54-55E1-3F42-87BA-84E532F0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E6EA-C8E7-984B-9BD1-6A8BBEEE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778B-30D6-2D4B-A8F6-636FD62D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A2BDC-1490-0A4D-B461-84F2785A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05B34-AFF7-C043-A6B0-3C44B29F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42895-69D1-6446-B205-261B3A95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0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3D22-ABA4-9F40-9E16-6B68D71A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A561-7094-EA42-8030-FD0A02191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76F3-C21A-2345-B5ED-93C4FAA87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6BE2B-A6EC-A043-9D0F-A0140232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10E57-B3AC-7144-804D-083678BA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7BE94-FB5C-9E45-AB07-445FD321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9D7C-4E26-C642-9991-8DCD8BA6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C1831-751C-CA41-940A-2BB5F0DE2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BF877-56A4-0640-A26E-10A78F6EA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1098A-4D17-CE42-B6EF-D17F6F0CE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7D515-AFCF-6C48-A9FF-8EBF55694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86907-3D4B-F14E-924A-92618EC2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5712B-DC70-8C43-A21D-9CA46A19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57C24D-3416-DC48-A85E-34B34787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5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06FE-6753-5E4F-9F82-E4BA21DE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F390B-0F10-D545-B323-0CE1CFFA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1020C-52A8-5D46-8A1E-A2D52A48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CE44-5F90-8748-AC26-8AA35476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9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AACF6-6E16-184A-A477-4800E2306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24622-EFE9-1C4F-8BBB-0EA5B4D0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0596-FFA1-C84A-B5FD-844D503C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FBB8-CCE8-5B43-AA4E-CB97C97E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B247-BF2F-6B4F-9792-7D8AF631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589F4-5A90-6D49-A946-22E6F6DCA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1CD04-6C93-BC4B-9DD2-2E127685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09B4F-B0C1-0E4D-9D27-AAD19E51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FAE4-ABEE-6547-9245-6222FD5B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6E96-4523-9846-8C8D-85083C74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3942B-1DDE-BC45-8333-C8739EC0C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F0BA5-733C-7243-8AE1-ACC6620F7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DFC20-82C4-9047-B2E1-1781F262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657C8-BA37-CE4C-BC37-2969972C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06C37-EE8D-BE4B-9B3E-6B508A0E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1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4FEBC-063A-D24F-8A90-30A5FD46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0C838-91C1-9744-9C9C-FBD951003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3D0D-A607-6240-BB46-9E0CAC6AD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B1BAE-BB8B-B74D-9009-E44F3784701B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46F4-015E-3049-A506-891338A78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2274-6B13-5642-AE44-5EB9EC21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8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C862-5DC7-2448-B0D2-5B5C40854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DNA Barcoding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3FBD9-B662-0F47-8220-913914BC8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3581400" y="1605651"/>
            <a:ext cx="6096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en-US" sz="1100" dirty="0">
                <a:latin typeface="Calibri" charset="0"/>
              </a:rPr>
              <a:t>Leaves </a:t>
            </a:r>
            <a:r>
              <a:rPr lang="en-US" altLang="en-US" sz="1100" u="sng" dirty="0">
                <a:latin typeface="Calibri" charset="0"/>
              </a:rPr>
              <a:t>alternate proximally</a:t>
            </a:r>
            <a:r>
              <a:rPr lang="en-US" altLang="en-US" sz="1100" dirty="0">
                <a:latin typeface="Calibri" charset="0"/>
              </a:rPr>
              <a:t>, opposite and ultimately </a:t>
            </a:r>
            <a:r>
              <a:rPr lang="en-US" altLang="en-US" sz="1100" u="sng" dirty="0">
                <a:latin typeface="Calibri" charset="0"/>
              </a:rPr>
              <a:t>decussate distally</a:t>
            </a:r>
            <a:r>
              <a:rPr lang="en-US" altLang="en-US" sz="1100" dirty="0">
                <a:latin typeface="Calibri" charset="0"/>
              </a:rPr>
              <a:t>, 6–16 × 4–13 cm; </a:t>
            </a:r>
            <a:r>
              <a:rPr lang="en-US" altLang="en-US" sz="1100" u="sng" dirty="0">
                <a:latin typeface="Calibri" charset="0"/>
              </a:rPr>
              <a:t>petiole</a:t>
            </a:r>
            <a:r>
              <a:rPr lang="en-US" altLang="en-US" sz="1100" dirty="0">
                <a:latin typeface="Calibri" charset="0"/>
              </a:rPr>
              <a:t> ca. as long as blade, </a:t>
            </a:r>
            <a:r>
              <a:rPr lang="en-US" altLang="en-US" sz="1100" u="sng" dirty="0">
                <a:latin typeface="Calibri" charset="0"/>
              </a:rPr>
              <a:t>winged</a:t>
            </a:r>
            <a:r>
              <a:rPr lang="en-US" altLang="en-US" sz="1100" dirty="0">
                <a:latin typeface="Calibri" charset="0"/>
              </a:rPr>
              <a:t>, base clasping, </a:t>
            </a:r>
            <a:r>
              <a:rPr lang="en-US" altLang="en-US" sz="1100" u="sng" dirty="0">
                <a:latin typeface="Calibri" charset="0"/>
              </a:rPr>
              <a:t>basal lobes stipulate</a:t>
            </a:r>
            <a:r>
              <a:rPr lang="en-US" altLang="en-US" sz="1100" dirty="0">
                <a:latin typeface="Calibri" charset="0"/>
              </a:rPr>
              <a:t>, growing as extensions of wings, less than </a:t>
            </a:r>
          </a:p>
          <a:p>
            <a:pPr algn="just" eaLnBrk="1" hangingPunct="1"/>
            <a:r>
              <a:rPr lang="en-US" altLang="en-US" sz="1100" dirty="0">
                <a:latin typeface="Calibri" charset="0"/>
              </a:rPr>
              <a:t>1 mm wide; blade 5–7-veined, </a:t>
            </a:r>
            <a:r>
              <a:rPr lang="en-US" altLang="en-US" sz="1100" u="sng" dirty="0">
                <a:latin typeface="Calibri" charset="0"/>
              </a:rPr>
              <a:t>ovate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glabrous</a:t>
            </a:r>
            <a:r>
              <a:rPr lang="en-US" altLang="en-US" sz="1100" dirty="0">
                <a:latin typeface="Calibri" charset="0"/>
              </a:rPr>
              <a:t>, base typically </a:t>
            </a:r>
            <a:r>
              <a:rPr lang="en-US" altLang="en-US" sz="1100" u="sng" dirty="0" err="1">
                <a:latin typeface="Calibri" charset="0"/>
              </a:rPr>
              <a:t>sagittate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margins</a:t>
            </a:r>
            <a:r>
              <a:rPr lang="en-US" altLang="en-US" sz="1100" dirty="0">
                <a:latin typeface="Calibri" charset="0"/>
              </a:rPr>
              <a:t> entire, </a:t>
            </a:r>
            <a:r>
              <a:rPr lang="en-US" altLang="en-US" sz="1100" u="sng" dirty="0">
                <a:latin typeface="Calibri" charset="0"/>
              </a:rPr>
              <a:t>apex acute</a:t>
            </a:r>
            <a:r>
              <a:rPr lang="en-US" altLang="en-US" sz="1100" dirty="0">
                <a:latin typeface="Calibri" charset="0"/>
              </a:rPr>
              <a:t> to </a:t>
            </a:r>
            <a:r>
              <a:rPr lang="en-US" altLang="en-US" sz="1100" u="sng" dirty="0">
                <a:latin typeface="Calibri" charset="0"/>
              </a:rPr>
              <a:t>acuminate</a:t>
            </a:r>
            <a:r>
              <a:rPr lang="en-US" altLang="en-US" sz="1100" dirty="0">
                <a:latin typeface="Calibri" charset="0"/>
              </a:rPr>
              <a:t>. </a:t>
            </a:r>
            <a:r>
              <a:rPr lang="en-US" altLang="en-US" sz="1100" u="sng" dirty="0">
                <a:latin typeface="Calibri" charset="0"/>
              </a:rPr>
              <a:t>Staminate inflorescences  axillary</a:t>
            </a:r>
            <a:r>
              <a:rPr lang="en-US" altLang="en-US" sz="1100" dirty="0">
                <a:latin typeface="Calibri" charset="0"/>
              </a:rPr>
              <a:t>, 1–2 per </a:t>
            </a:r>
            <a:r>
              <a:rPr lang="en-US" altLang="en-US" sz="1100" u="sng" dirty="0">
                <a:latin typeface="Calibri" charset="0"/>
              </a:rPr>
              <a:t>axil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 err="1">
                <a:latin typeface="Calibri" charset="0"/>
              </a:rPr>
              <a:t>paniculate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; </a:t>
            </a:r>
            <a:r>
              <a:rPr lang="en-US" altLang="en-US" sz="1100" u="sng" dirty="0">
                <a:latin typeface="Calibri" charset="0"/>
              </a:rPr>
              <a:t>panicles</a:t>
            </a:r>
            <a:r>
              <a:rPr lang="en-US" altLang="en-US" sz="1100" dirty="0">
                <a:latin typeface="Calibri" charset="0"/>
              </a:rPr>
              <a:t> bearing flowers </a:t>
            </a:r>
            <a:r>
              <a:rPr lang="en-US" altLang="en-US" sz="1100" u="sng" dirty="0" err="1">
                <a:latin typeface="Calibri" charset="0"/>
              </a:rPr>
              <a:t>singly,bracteolate</a:t>
            </a:r>
            <a:r>
              <a:rPr lang="en-US" altLang="en-US" sz="1100" dirty="0">
                <a:latin typeface="Calibri" charset="0"/>
              </a:rPr>
              <a:t>, in a zigzag pattern along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less than 2 mm;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 to 25 cm, secondary axes 1–3(–6),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, less than 3 cm, each  subtended by </a:t>
            </a:r>
            <a:r>
              <a:rPr lang="en-US" altLang="en-US" sz="1100" u="sng" dirty="0" err="1">
                <a:latin typeface="Calibri" charset="0"/>
              </a:rPr>
              <a:t>deltate</a:t>
            </a:r>
            <a:r>
              <a:rPr lang="en-US" altLang="en-US" sz="1100" u="sng" dirty="0">
                <a:latin typeface="Calibri" charset="0"/>
              </a:rPr>
              <a:t>-ovate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bracteole</a:t>
            </a:r>
            <a:r>
              <a:rPr lang="en-US" altLang="en-US" sz="1100" dirty="0">
                <a:latin typeface="Calibri" charset="0"/>
              </a:rPr>
              <a:t> shorter than 1 mm. </a:t>
            </a:r>
            <a:r>
              <a:rPr lang="en-US" altLang="en-US" sz="1100" i="1" dirty="0" err="1">
                <a:latin typeface="Calibri" charset="0"/>
              </a:rPr>
              <a:t>Pistillate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inflorescences</a:t>
            </a:r>
            <a:r>
              <a:rPr lang="en-US" altLang="en-US" sz="1100" dirty="0">
                <a:latin typeface="Calibri" charset="0"/>
              </a:rPr>
              <a:t> solitary,  4–8(–20)-flowered, 6–35 cm,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ca. 1 cm</a:t>
            </a:r>
          </a:p>
        </p:txBody>
      </p:sp>
      <p:pic>
        <p:nvPicPr>
          <p:cNvPr id="11267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70739"/>
            <a:ext cx="1209675" cy="16113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818246" y="520701"/>
            <a:ext cx="1072537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055C67"/>
                </a:solidFill>
                <a:latin typeface="Calibri" charset="0"/>
              </a:rPr>
              <a:t>Classical  taxonomy is steeped in terminology that can act barrier to understanding</a:t>
            </a:r>
          </a:p>
          <a:p>
            <a:pPr eaLnBrk="1" hangingPunct="1"/>
            <a:r>
              <a:rPr lang="en-US" altLang="en-US" sz="2400" b="1" dirty="0">
                <a:solidFill>
                  <a:srgbClr val="055C67"/>
                </a:solidFill>
                <a:latin typeface="Calibri" charset="0"/>
              </a:rPr>
              <a:t>and  reduce the number of persons who are qualified to describe biodiversity</a:t>
            </a:r>
          </a:p>
          <a:p>
            <a:pPr eaLnBrk="1" hangingPunct="1"/>
            <a:r>
              <a:rPr lang="en-US" altLang="en-US" sz="2000" b="1" dirty="0">
                <a:latin typeface="Calibri" charset="0"/>
              </a:rPr>
              <a:t> </a:t>
            </a:r>
          </a:p>
        </p:txBody>
      </p:sp>
      <p:pic>
        <p:nvPicPr>
          <p:cNvPr id="11269" name="Picture 4" descr=" "/>
          <p:cNvPicPr>
            <a:picLocks noChangeAspect="1" noChangeArrowheads="1"/>
          </p:cNvPicPr>
          <p:nvPr/>
        </p:nvPicPr>
        <p:blipFill>
          <a:blip r:embed="rId3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586852"/>
            <a:ext cx="1038225" cy="1687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1400" y="3586852"/>
            <a:ext cx="6172200" cy="1446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The body form ranges from </a:t>
            </a:r>
            <a:r>
              <a:rPr lang="en-US" sz="1050" u="sng" dirty="0"/>
              <a:t>hemispherical</a:t>
            </a:r>
            <a:r>
              <a:rPr lang="en-US" sz="1050" dirty="0"/>
              <a:t> (e.g., </a:t>
            </a:r>
            <a:r>
              <a:rPr lang="en-US" sz="1050" i="1" dirty="0" err="1"/>
              <a:t>Cleidostethus</a:t>
            </a:r>
            <a:r>
              <a:rPr lang="en-US" sz="1050" dirty="0"/>
              <a:t>) to </a:t>
            </a:r>
            <a:r>
              <a:rPr lang="en-US" sz="1050" u="sng" dirty="0"/>
              <a:t>elongate</a:t>
            </a:r>
            <a:r>
              <a:rPr lang="en-US" sz="1050" dirty="0"/>
              <a:t> oval (e.g., </a:t>
            </a:r>
            <a:r>
              <a:rPr lang="en-US" sz="1050" i="1" dirty="0" err="1"/>
              <a:t>Clypastraea</a:t>
            </a:r>
            <a:r>
              <a:rPr lang="en-US" sz="1050" dirty="0"/>
              <a:t>) to </a:t>
            </a:r>
            <a:r>
              <a:rPr lang="en-US" sz="1050" dirty="0" err="1"/>
              <a:t>latridiid</a:t>
            </a:r>
            <a:r>
              <a:rPr lang="en-US" sz="1050" dirty="0"/>
              <a:t>-like (e.g., </a:t>
            </a:r>
            <a:r>
              <a:rPr lang="en-US" sz="1050" i="1" dirty="0" err="1"/>
              <a:t>Foadia</a:t>
            </a:r>
            <a:r>
              <a:rPr lang="en-US" sz="1050" dirty="0"/>
              <a:t>).  </a:t>
            </a:r>
            <a:r>
              <a:rPr lang="en-US" sz="1050" dirty="0" err="1"/>
              <a:t>Corylophids</a:t>
            </a:r>
            <a:r>
              <a:rPr lang="en-US" sz="1050" dirty="0"/>
              <a:t> are typically dull brown, but some species have contrasting yellowish-brown patches on the </a:t>
            </a:r>
            <a:r>
              <a:rPr lang="en-US" sz="1050" u="sng" dirty="0" err="1"/>
              <a:t>pronotum</a:t>
            </a:r>
            <a:r>
              <a:rPr lang="en-US" sz="1050" dirty="0"/>
              <a:t> or </a:t>
            </a:r>
            <a:r>
              <a:rPr lang="en-US" sz="1050" u="sng" dirty="0"/>
              <a:t>elytra</a:t>
            </a:r>
            <a:r>
              <a:rPr lang="en-US" sz="1050" dirty="0"/>
              <a:t>.  The </a:t>
            </a:r>
            <a:r>
              <a:rPr lang="en-US" sz="1050" u="sng" dirty="0"/>
              <a:t>integument</a:t>
            </a:r>
            <a:r>
              <a:rPr lang="en-US" sz="1050" dirty="0"/>
              <a:t> is often densely punctured and may be </a:t>
            </a:r>
            <a:r>
              <a:rPr lang="en-US" sz="1050" u="sng" dirty="0"/>
              <a:t>glabrous</a:t>
            </a:r>
            <a:r>
              <a:rPr lang="en-US" sz="1050" dirty="0"/>
              <a:t> or bear short, fine </a:t>
            </a:r>
            <a:r>
              <a:rPr lang="en-US" sz="1050" u="sng" dirty="0"/>
              <a:t>recumbent</a:t>
            </a:r>
            <a:r>
              <a:rPr lang="en-US" sz="1050" dirty="0"/>
              <a:t> </a:t>
            </a:r>
            <a:r>
              <a:rPr lang="en-US" sz="1050" u="sng" dirty="0"/>
              <a:t>setae</a:t>
            </a:r>
            <a:r>
              <a:rPr lang="en-US" sz="1050" dirty="0"/>
              <a:t>.  Most </a:t>
            </a:r>
            <a:r>
              <a:rPr lang="en-US" sz="1050" dirty="0" err="1"/>
              <a:t>corylophid</a:t>
            </a:r>
            <a:r>
              <a:rPr lang="en-US" sz="1050" dirty="0"/>
              <a:t> adults can be diagnosed using the following morphological features: </a:t>
            </a:r>
            <a:r>
              <a:rPr lang="en-US" sz="1050" u="sng" dirty="0"/>
              <a:t>Maxilla</a:t>
            </a:r>
            <a:r>
              <a:rPr lang="en-US" sz="1050" dirty="0"/>
              <a:t> with single </a:t>
            </a:r>
            <a:r>
              <a:rPr lang="en-US" sz="1050" u="sng" dirty="0"/>
              <a:t>apical lobe</a:t>
            </a:r>
            <a:r>
              <a:rPr lang="en-US" sz="1050" dirty="0"/>
              <a:t>; </a:t>
            </a:r>
            <a:r>
              <a:rPr lang="en-US" sz="1050" u="sng" dirty="0" err="1"/>
              <a:t>Mesotrochanter</a:t>
            </a:r>
            <a:r>
              <a:rPr lang="en-US" sz="1050" dirty="0"/>
              <a:t> short and strongly oblique; Head usually covered by </a:t>
            </a:r>
            <a:r>
              <a:rPr lang="en-US" sz="1050" u="sng" dirty="0" err="1"/>
              <a:t>pronotum</a:t>
            </a:r>
            <a:r>
              <a:rPr lang="en-US" sz="1050" dirty="0"/>
              <a:t>; </a:t>
            </a:r>
            <a:r>
              <a:rPr lang="en-US" sz="1050" u="sng" dirty="0" err="1"/>
              <a:t>Frontoclypeal</a:t>
            </a:r>
            <a:r>
              <a:rPr lang="en-US" sz="1050" u="sng" dirty="0"/>
              <a:t> suture</a:t>
            </a:r>
            <a:r>
              <a:rPr lang="en-US" sz="1050" dirty="0"/>
              <a:t> absent; Antennae elongate with </a:t>
            </a:r>
            <a:r>
              <a:rPr lang="en-US" sz="1050" u="sng" dirty="0"/>
              <a:t>3-segmented club</a:t>
            </a:r>
            <a:r>
              <a:rPr lang="en-US" sz="1050" dirty="0"/>
              <a:t>; </a:t>
            </a:r>
            <a:r>
              <a:rPr lang="en-US" sz="1050" u="sng" dirty="0" err="1"/>
              <a:t>Procoxal</a:t>
            </a:r>
            <a:r>
              <a:rPr lang="en-US" sz="1050" dirty="0"/>
              <a:t> cavities closed externally; </a:t>
            </a:r>
            <a:r>
              <a:rPr lang="en-US" sz="1050" u="sng" dirty="0"/>
              <a:t>Tarsal formula 4-4-4</a:t>
            </a:r>
            <a:r>
              <a:rPr lang="en-US" sz="1050" dirty="0"/>
              <a:t>; </a:t>
            </a:r>
            <a:r>
              <a:rPr lang="en-US" sz="1050" u="sng" dirty="0" err="1"/>
              <a:t>Pygidium</a:t>
            </a:r>
            <a:r>
              <a:rPr lang="en-US" sz="1050" dirty="0"/>
              <a:t> exposed</a:t>
            </a:r>
          </a:p>
          <a:p>
            <a:pPr>
              <a:defRPr/>
            </a:pPr>
            <a:endParaRPr lang="en-US" sz="1100" dirty="0"/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1828801" y="5562601"/>
            <a:ext cx="87042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Calibri" charset="0"/>
              </a:rPr>
              <a:t>Adding to the complexity, if the specimen to be identified is immature in its development</a:t>
            </a:r>
          </a:p>
          <a:p>
            <a:pPr eaLnBrk="1" hangingPunct="1"/>
            <a:r>
              <a:rPr lang="en-US" altLang="en-US">
                <a:latin typeface="Calibri" charset="0"/>
              </a:rPr>
              <a:t>or damaged and incomplete, identification may be impossible.  </a:t>
            </a:r>
          </a:p>
        </p:txBody>
      </p:sp>
    </p:spTree>
    <p:extLst>
      <p:ext uri="{BB962C8B-B14F-4D97-AF65-F5344CB8AC3E}">
        <p14:creationId xmlns:p14="http://schemas.microsoft.com/office/powerpoint/2010/main" val="139338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1330325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3238500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1"/>
          <p:cNvSpPr txBox="1">
            <a:spLocks noChangeArrowheads="1"/>
          </p:cNvSpPr>
          <p:nvPr/>
        </p:nvSpPr>
        <p:spPr bwMode="auto">
          <a:xfrm>
            <a:off x="2316164" y="3810001"/>
            <a:ext cx="6218237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400" b="1">
                <a:latin typeface="Calibri" charset="0"/>
              </a:rPr>
              <a:t>&gt;Dioscorea alata (matK) gene, partial</a:t>
            </a:r>
          </a:p>
          <a:p>
            <a:pPr algn="dist" eaLnBrk="1" hangingPunct="1"/>
            <a:endParaRPr lang="en-US" altLang="en-US" sz="1400" b="1">
              <a:latin typeface="Calibri" charset="0"/>
            </a:endParaRPr>
          </a:p>
          <a:p>
            <a:pPr algn="dist" eaLnBrk="1" hangingPunct="1"/>
            <a:r>
              <a:rPr lang="en-US" altLang="en-US" sz="900">
                <a:latin typeface="Calibri" charset="0"/>
              </a:rPr>
              <a:t>ATTTAAATTATGTGTCAGATATATTAATACCCCATCCCATCCATCTGGAAATCCTGGTTCAAATACTTCAATGCTGGACTCAAGATGTTTCCTCTT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TGCATTTATTGCGATTCTTTCTCCACGAATATCATAATTCGAAT AGTTTCATTACTCCGAAAAAACCTATTTACGTGATTTCAATTTCAAAAGAAA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ATAAAAGATTTTTTCGAT TCCTATATAATTCTTATGTATTTGAATGTGAATTTGTATTAGTTTTTTTTCATAAGCAATCCTCTTATTT ACGATCAA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GGTCCTCTGGAGTCTTTCTTGAGCGAACACATTTCTATGGAAAAATGGGGCATTTTTTAGTAGTGTGTTGTAATTATTTTCAGAAGACCCAATG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GTTCTTCAAAGATCCTTTTCTGCATTATGTTCGATATC AAGGAAAAGCAATTCTGGTGTCAAAGGGAACTCGTCTTTTGATGAGGAAATGGAGA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TCTTACCTTGTCCATTTTTGGCAATATTATTTTCAATTTTGGTCTCATCCGCATAGGATTCATATAAACCAATTATCAAATTATTCCTTCTGTTTTC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TGGGTTATCTTTCAAATGTACTAATAAATTTTTCCGTGGTAAGGAGTCAAATGTTAGAAAATTCATTTGTAATAGATACTCTTACTAAGAAATT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TGATACCAGAGTTTCAGTTATTGCTCTTATTCG ATCATTGTCTAAAGCGAAATTTTGTACCGTATCCGGGCATCCTATTAGTAAGTCAATATGGA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CAAATTTC TCAGATTTGGATATTATTCATCGATTTGGTTGGATATGTAGAA</a:t>
            </a:r>
            <a:endParaRPr lang="en-US" altLang="en-US"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1371601"/>
            <a:ext cx="6096000" cy="1223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Leaves </a:t>
            </a:r>
            <a:r>
              <a:rPr lang="en-US" sz="1050" u="sng" dirty="0"/>
              <a:t>alternate proximally</a:t>
            </a:r>
            <a:r>
              <a:rPr lang="en-US" sz="1050" dirty="0"/>
              <a:t>, opposite and ultimately </a:t>
            </a:r>
            <a:r>
              <a:rPr lang="en-US" sz="1050" u="sng" dirty="0"/>
              <a:t>decussate distally</a:t>
            </a:r>
            <a:r>
              <a:rPr lang="en-US" sz="1050" dirty="0"/>
              <a:t>, 6–16 × 4–13 cm; </a:t>
            </a:r>
            <a:r>
              <a:rPr lang="en-US" sz="1050" u="sng" dirty="0"/>
              <a:t>petiole</a:t>
            </a:r>
            <a:r>
              <a:rPr lang="en-US" sz="1050" dirty="0"/>
              <a:t> ca. as long as blade, </a:t>
            </a:r>
            <a:r>
              <a:rPr lang="en-US" sz="1050" u="sng" dirty="0"/>
              <a:t>winged</a:t>
            </a:r>
            <a:r>
              <a:rPr lang="en-US" sz="1050" dirty="0"/>
              <a:t>, base clasping, </a:t>
            </a:r>
            <a:r>
              <a:rPr lang="en-US" sz="1050" u="sng" dirty="0"/>
              <a:t>basal lobes stipulate</a:t>
            </a:r>
            <a:r>
              <a:rPr lang="en-US" sz="1050" dirty="0"/>
              <a:t>, growing as extensions of wings, less  than 1 mm wide; blade 5–7-veined, </a:t>
            </a:r>
            <a:r>
              <a:rPr lang="en-US" sz="1050" u="sng" dirty="0"/>
              <a:t>ovate</a:t>
            </a:r>
            <a:r>
              <a:rPr lang="en-US" sz="1050" dirty="0"/>
              <a:t>, </a:t>
            </a:r>
            <a:r>
              <a:rPr lang="en-US" sz="1050" u="sng" dirty="0"/>
              <a:t>glabrous</a:t>
            </a:r>
            <a:r>
              <a:rPr lang="en-US" sz="1050" dirty="0"/>
              <a:t>, base typically </a:t>
            </a:r>
            <a:r>
              <a:rPr lang="en-US" sz="1050" u="sng" dirty="0" err="1"/>
              <a:t>sagittate</a:t>
            </a:r>
            <a:r>
              <a:rPr lang="en-US" sz="1050" dirty="0"/>
              <a:t>, m</a:t>
            </a:r>
            <a:r>
              <a:rPr lang="en-US" sz="1050" u="sng" dirty="0"/>
              <a:t>argins</a:t>
            </a:r>
            <a:r>
              <a:rPr lang="en-US" sz="1050" dirty="0"/>
              <a:t> entire, </a:t>
            </a:r>
            <a:r>
              <a:rPr lang="en-US" sz="1050" u="sng" dirty="0"/>
              <a:t>apex acute</a:t>
            </a:r>
            <a:r>
              <a:rPr lang="en-US" sz="1050" dirty="0"/>
              <a:t> to </a:t>
            </a:r>
            <a:r>
              <a:rPr lang="en-US" sz="1050" u="sng" dirty="0"/>
              <a:t>acuminate</a:t>
            </a:r>
            <a:r>
              <a:rPr lang="en-US" sz="1050" dirty="0"/>
              <a:t>. </a:t>
            </a:r>
            <a:r>
              <a:rPr lang="en-US" sz="1050" u="sng" dirty="0"/>
              <a:t>Staminate inflorescences </a:t>
            </a:r>
            <a:r>
              <a:rPr lang="en-US" sz="1050" u="sng" dirty="0" err="1"/>
              <a:t>axillary</a:t>
            </a:r>
            <a:r>
              <a:rPr lang="en-US" sz="1050" dirty="0"/>
              <a:t>, 1–2 per </a:t>
            </a:r>
            <a:r>
              <a:rPr lang="en-US" sz="1050" u="sng" dirty="0" err="1"/>
              <a:t>axil</a:t>
            </a:r>
            <a:r>
              <a:rPr lang="en-US" sz="1050" dirty="0"/>
              <a:t>, </a:t>
            </a:r>
            <a:r>
              <a:rPr lang="en-US" sz="1050" u="sng" dirty="0" err="1"/>
              <a:t>paniculate</a:t>
            </a:r>
            <a:r>
              <a:rPr lang="en-US" sz="1050" dirty="0"/>
              <a:t>, </a:t>
            </a:r>
            <a:r>
              <a:rPr lang="en-US" sz="1050" u="sng" dirty="0"/>
              <a:t>fasciculate</a:t>
            </a:r>
            <a:r>
              <a:rPr lang="en-US" sz="1050" dirty="0"/>
              <a:t>; </a:t>
            </a:r>
            <a:r>
              <a:rPr lang="en-US" sz="1050" u="sng" dirty="0"/>
              <a:t>panicles</a:t>
            </a:r>
            <a:r>
              <a:rPr lang="en-US" sz="1050" dirty="0"/>
              <a:t> bearing flowers </a:t>
            </a:r>
            <a:r>
              <a:rPr lang="en-US" sz="1050" u="sng" dirty="0" err="1"/>
              <a:t>singly,bracteolate</a:t>
            </a:r>
            <a:r>
              <a:rPr lang="en-US" sz="1050" dirty="0"/>
              <a:t>, in a zigzag pattern along </a:t>
            </a:r>
            <a:r>
              <a:rPr lang="en-US" sz="1050" u="sng" dirty="0"/>
              <a:t>rachis</a:t>
            </a:r>
            <a:r>
              <a:rPr lang="en-US" sz="1050" dirty="0"/>
              <a:t>, </a:t>
            </a:r>
            <a:r>
              <a:rPr lang="en-US" sz="1050" u="sng" dirty="0"/>
              <a:t>internodes</a:t>
            </a:r>
            <a:r>
              <a:rPr lang="en-US" sz="1050" dirty="0"/>
              <a:t> less than 2 mm; </a:t>
            </a:r>
            <a:r>
              <a:rPr lang="en-US" sz="1050" u="sng" dirty="0"/>
              <a:t>rachis</a:t>
            </a:r>
            <a:r>
              <a:rPr lang="en-US" sz="1050" dirty="0"/>
              <a:t> to 25 cm, secondary axes 1–3(–6), </a:t>
            </a:r>
            <a:r>
              <a:rPr lang="en-US" sz="1050" u="sng" dirty="0"/>
              <a:t>fasciculate</a:t>
            </a:r>
            <a:r>
              <a:rPr lang="en-US" sz="1050" dirty="0"/>
              <a:t>, less than 3 cm, each subtended by </a:t>
            </a:r>
            <a:r>
              <a:rPr lang="en-US" sz="1050" u="sng" dirty="0" err="1"/>
              <a:t>deltate</a:t>
            </a:r>
            <a:r>
              <a:rPr lang="en-US" sz="1050" u="sng" dirty="0"/>
              <a:t>-ovate</a:t>
            </a:r>
            <a:r>
              <a:rPr lang="en-US" sz="1050" dirty="0"/>
              <a:t> </a:t>
            </a:r>
            <a:r>
              <a:rPr lang="en-US" sz="1050" u="sng" dirty="0"/>
              <a:t>bracteole</a:t>
            </a:r>
            <a:r>
              <a:rPr lang="en-US" sz="1050" dirty="0"/>
              <a:t> shorter than 1 mm. </a:t>
            </a:r>
            <a:r>
              <a:rPr lang="en-US" sz="1050" i="1" dirty="0" err="1"/>
              <a:t>Pistillate</a:t>
            </a:r>
            <a:r>
              <a:rPr lang="en-US" sz="1050" dirty="0"/>
              <a:t> </a:t>
            </a:r>
            <a:r>
              <a:rPr lang="en-US" sz="1050" u="sng" dirty="0"/>
              <a:t>inflorescences</a:t>
            </a:r>
            <a:r>
              <a:rPr lang="en-US" sz="1050" dirty="0"/>
              <a:t> solitary,  4–8(–20)-flowered, 6–35 cm, </a:t>
            </a:r>
            <a:r>
              <a:rPr lang="en-US" sz="1050" u="sng" dirty="0"/>
              <a:t>internodes</a:t>
            </a:r>
            <a:r>
              <a:rPr lang="en-US" sz="1050" dirty="0"/>
              <a:t> ca. 1 cm</a:t>
            </a:r>
          </a:p>
        </p:txBody>
      </p:sp>
      <p:sp>
        <p:nvSpPr>
          <p:cNvPr id="7" name="Down Arrow 6"/>
          <p:cNvSpPr>
            <a:spLocks noChangeArrowheads="1"/>
          </p:cNvSpPr>
          <p:nvPr/>
        </p:nvSpPr>
        <p:spPr bwMode="auto">
          <a:xfrm>
            <a:off x="5105400" y="2819400"/>
            <a:ext cx="1143000" cy="83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8534400" y="1447800"/>
            <a:ext cx="1906588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Complex and </a:t>
            </a:r>
          </a:p>
          <a:p>
            <a:pPr eaLnBrk="1" hangingPunct="1"/>
            <a:r>
              <a:rPr lang="en-US" altLang="en-US" b="1">
                <a:latin typeface="Calibri" charset="0"/>
              </a:rPr>
              <a:t>Somewhat objective</a:t>
            </a: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r>
              <a:rPr lang="en-US" altLang="en-US" b="1">
                <a:latin typeface="Calibri" charset="0"/>
              </a:rPr>
              <a:t>Simple (A,T,G, or C) and more</a:t>
            </a:r>
          </a:p>
          <a:p>
            <a:pPr eaLnBrk="1" hangingPunct="1"/>
            <a:r>
              <a:rPr lang="en-US" altLang="en-US" b="1">
                <a:latin typeface="Calibri" charset="0"/>
              </a:rPr>
              <a:t>Reliably objective</a:t>
            </a:r>
          </a:p>
          <a:p>
            <a:pPr eaLnBrk="1" hangingPunct="1"/>
            <a:endParaRPr lang="en-US" altLang="en-US" b="1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80587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47063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870862"/>
            <a:ext cx="9144000" cy="6186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                                	</a:t>
            </a:r>
            <a:r>
              <a:rPr lang="en-US" sz="3600" dirty="0">
                <a:solidFill>
                  <a:srgbClr val="055C67"/>
                </a:solidFill>
              </a:rPr>
              <a:t>Choosing a DNA barcode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000" dirty="0"/>
              <a:t>			</a:t>
            </a:r>
            <a:r>
              <a:rPr lang="en-US" sz="2400" dirty="0"/>
              <a:t>There are many criteria that go in to selecting an 			appropriate region that can serve as a DNA 				barcode.</a:t>
            </a:r>
          </a:p>
          <a:p>
            <a:pPr>
              <a:defRPr/>
            </a:pPr>
            <a:r>
              <a:rPr lang="en-US" sz="2400" dirty="0"/>
              <a:t>	</a:t>
            </a:r>
          </a:p>
          <a:p>
            <a:pPr>
              <a:defRPr/>
            </a:pPr>
            <a:r>
              <a:rPr lang="en-US" sz="2400" dirty="0"/>
              <a:t>          		Three of them include:</a:t>
            </a:r>
          </a:p>
          <a:p>
            <a:pPr>
              <a:defRPr/>
            </a:pPr>
            <a:endParaRPr lang="en-US" sz="2400" dirty="0"/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Universality </a:t>
            </a:r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Robustness</a:t>
            </a:r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Discrimination </a:t>
            </a:r>
          </a:p>
          <a:p>
            <a:pPr marL="1377950"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			Why are these three criteria important? 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734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1752600" y="859976"/>
            <a:ext cx="85344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                                    </a:t>
            </a:r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Discrimination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algn="just" eaLnBrk="1" hangingPunct="1"/>
            <a:r>
              <a:rPr lang="en-US" altLang="en-US" sz="2400">
                <a:latin typeface="Calibri" charset="0"/>
              </a:rPr>
              <a:t>			Barcoding regions must be different for each 			species. Ideally you are looking for a single 				DNA locus which differs in each species.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Oppositional Goals: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Each loci must be different for each species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Although loci must be different, they must be similar enough that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  they can be amplified by PCR, aligned and compared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</p:txBody>
      </p:sp>
      <p:pic>
        <p:nvPicPr>
          <p:cNvPr id="14339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45901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2377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2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7829550" cy="1066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95600"/>
            <a:ext cx="7848600" cy="10477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724400"/>
            <a:ext cx="7839075" cy="10858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2133600" y="685800"/>
            <a:ext cx="8223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Fail: Sequence is completely conserved, good for PCR, but uninformative as barcode </a:t>
            </a:r>
          </a:p>
        </p:txBody>
      </p:sp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2133600" y="2438400"/>
            <a:ext cx="7785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Fail: Sequence shows no conservation, impossible for PCR, but  good as barcode </a:t>
            </a:r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2133600" y="4267200"/>
            <a:ext cx="8591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Win: Sequence shows some (ideally ~70%) conservation, good for PCR, good as barcode </a:t>
            </a:r>
          </a:p>
        </p:txBody>
      </p:sp>
    </p:spTree>
    <p:extLst>
      <p:ext uri="{BB962C8B-B14F-4D97-AF65-F5344CB8AC3E}">
        <p14:creationId xmlns:p14="http://schemas.microsoft.com/office/powerpoint/2010/main" val="88994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45901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2377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752600" y="859976"/>
            <a:ext cx="85344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                                    </a:t>
            </a:r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Universality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			Since barcoding protocols (typically) amplify 			a region of DNA by PCR, you need primers 				that will amplify consistently. 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Once you have a candidate locus (loci) that seem discriminatory, do these loci (possibly genes, but possibly non-coding DNA) exist in in virtually all  of the species you wish to barcode?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Will you be able to find PCR primers that can amplify across many species, despite mismatches?</a:t>
            </a:r>
          </a:p>
        </p:txBody>
      </p:sp>
    </p:spTree>
    <p:extLst>
      <p:ext uri="{BB962C8B-B14F-4D97-AF65-F5344CB8AC3E}">
        <p14:creationId xmlns:p14="http://schemas.microsoft.com/office/powerpoint/2010/main" val="8119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11219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77695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752600" y="925295"/>
            <a:ext cx="85344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                        Robustness</a:t>
            </a:r>
            <a:endParaRPr lang="en-US" altLang="en-US" sz="3600" b="1">
              <a:solidFill>
                <a:srgbClr val="055C67"/>
              </a:solidFill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			Since barcoding protocols (typically) amplify 			a region of DNA by PCR, also need to select a 			locus that amplifies reliably, and sequences 				well.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PCR is very sensitive to the chemistry involved (types of enzymes, concentration of reagents, cycling parameters, etc.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The amplified PCR product must also be sequenced. Sanger sequencing is sensitive to highly repetitive DNA.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solidFill>
                <a:srgbClr val="FFFF00"/>
              </a:solidFill>
              <a:latin typeface="Calibri" charset="0"/>
            </a:endParaRPr>
          </a:p>
          <a:p>
            <a:pPr eaLnBrk="1" hangingPunct="1"/>
            <a:endParaRPr lang="en-US" altLang="en-US" sz="2400">
              <a:solidFill>
                <a:srgbClr val="FFFF00"/>
              </a:solidFill>
              <a:latin typeface="Calibri" charset="0"/>
            </a:endParaRPr>
          </a:p>
          <a:p>
            <a:pPr eaLnBrk="1" hangingPunct="1"/>
            <a:r>
              <a:rPr lang="en-US" altLang="en-US" sz="2400">
                <a:solidFill>
                  <a:srgbClr val="FFFF00"/>
                </a:solidFill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99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/>
          <p:cNvSpPr txBox="1">
            <a:spLocks noChangeArrowheads="1"/>
          </p:cNvSpPr>
          <p:nvPr/>
        </p:nvSpPr>
        <p:spPr bwMode="auto">
          <a:xfrm>
            <a:off x="5410200" y="615045"/>
            <a:ext cx="363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DNA Barcoding</a:t>
            </a:r>
          </a:p>
          <a:p>
            <a:pPr algn="ctr"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Plants  vs. Animals</a:t>
            </a:r>
          </a:p>
        </p:txBody>
      </p:sp>
      <p:pic>
        <p:nvPicPr>
          <p:cNvPr id="22530" name="Picture 2" descr="http://image63.webshots.com/163/1/25/26/455412526XWHWWN_ph.jpg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1981200" y="1143000"/>
            <a:ext cx="21336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6" name="Picture 8" descr="http://farm3.static.flickr.com/2303/1535999699_5aa329ae62.jpg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2057400" y="2895601"/>
            <a:ext cx="1905000" cy="2843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3935413" y="2367645"/>
            <a:ext cx="64008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Finding a DNA locus that possesses all of these 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qualities(Discrimination, Universality, Robustness)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was relatively easy in animals.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The animal barcode of choice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Is the mitochondrial gene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cytochrome </a:t>
            </a:r>
            <a:r>
              <a:rPr lang="en-US" altLang="en-US" sz="2400" i="1">
                <a:latin typeface="Calibri" charset="0"/>
              </a:rPr>
              <a:t>c</a:t>
            </a:r>
            <a:r>
              <a:rPr lang="en-US" altLang="en-US" sz="2400">
                <a:latin typeface="Calibri" charset="0"/>
              </a:rPr>
              <a:t> oxidase  I (COI).  </a:t>
            </a:r>
          </a:p>
          <a:p>
            <a:pPr eaLnBrk="1" hangingPunct="1"/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2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44" y="1910442"/>
            <a:ext cx="3238494" cy="46427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75" y="588513"/>
            <a:ext cx="6858000" cy="10842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6" y="588513"/>
            <a:ext cx="28257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5921829" y="2182812"/>
            <a:ext cx="4724400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en-US" sz="2000">
                <a:latin typeface="Calibri" charset="0"/>
              </a:rPr>
              <a:t>Based on recommendations by a barcoding consortium (Consortium for the Barcode of Life, plant working group) the chloroplast  genes </a:t>
            </a:r>
            <a:r>
              <a:rPr lang="en-US" altLang="en-US" sz="2000" i="1" dirty="0" err="1">
                <a:latin typeface="Calibri" charset="0"/>
              </a:rPr>
              <a:t>rbcL</a:t>
            </a:r>
            <a:r>
              <a:rPr lang="en-US" altLang="en-US" sz="2000" dirty="0">
                <a:latin typeface="Calibri" charset="0"/>
              </a:rPr>
              <a:t> and </a:t>
            </a:r>
            <a:r>
              <a:rPr lang="en-US" altLang="en-US" sz="2000" i="1" dirty="0" err="1">
                <a:latin typeface="Calibri" charset="0"/>
              </a:rPr>
              <a:t>matK</a:t>
            </a:r>
            <a:r>
              <a:rPr lang="en-US" altLang="en-US" sz="2000" dirty="0">
                <a:latin typeface="Calibri" charset="0"/>
              </a:rPr>
              <a:t> come very close to being ideal candidates for universal plant barcodes. </a:t>
            </a:r>
          </a:p>
          <a:p>
            <a:pPr algn="just" eaLnBrk="1" hangingPunct="1"/>
            <a:endParaRPr lang="en-US" altLang="en-US" sz="2000" dirty="0">
              <a:latin typeface="Calibri" charset="0"/>
            </a:endParaRPr>
          </a:p>
          <a:p>
            <a:pPr algn="just" eaLnBrk="1" hangingPunct="1"/>
            <a:r>
              <a:rPr lang="en-US" altLang="en-US" sz="2000" dirty="0">
                <a:latin typeface="Calibri" charset="0"/>
              </a:rPr>
              <a:t>Like any barcode loci that could be chosen, there will is always a possibility of failure to make a reasonably definitive identification  of a particular specimen. </a:t>
            </a:r>
          </a:p>
          <a:p>
            <a:pPr eaLnBrk="1" hangingPunct="1"/>
            <a:endParaRPr lang="en-US" alt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7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C862-5DC7-2448-B0D2-5B5C40854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Barcoding Experiment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3FBD9-B662-0F47-8220-913914BC8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7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>
            <a:spLocks noChangeArrowheads="1"/>
          </p:cNvSpPr>
          <p:nvPr/>
        </p:nvSpPr>
        <p:spPr bwMode="auto">
          <a:xfrm>
            <a:off x="3275545" y="1039585"/>
            <a:ext cx="54313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What is DNA barcoding and </a:t>
            </a:r>
          </a:p>
          <a:p>
            <a:pPr algn="ctr" eaLnBrk="1" hangingPunct="1"/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why is there a need for it?</a:t>
            </a:r>
          </a:p>
        </p:txBody>
      </p:sp>
      <p:pic>
        <p:nvPicPr>
          <p:cNvPr id="3" name="Picture 2" descr="http://auntiekate.files.wordpress.com/2008/12/passionflower.jpg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3733800" y="2520043"/>
            <a:ext cx="4876800" cy="3657600"/>
          </a:xfrm>
          <a:prstGeom prst="rect">
            <a:avLst/>
          </a:prstGeom>
          <a:ln>
            <a:noFill/>
          </a:ln>
          <a:effectLst>
            <a:reflection blurRad="6350" stA="50000" endA="300" endPos="38500" dist="50800" dir="5400000" sy="-100000" algn="bl" rotWithShape="0"/>
            <a:softEdge rad="112500"/>
          </a:effectLst>
        </p:spPr>
      </p:pic>
      <p:pic>
        <p:nvPicPr>
          <p:cNvPr id="4" name="Picture 4" descr="http://notallbits.files.wordpress.com/2009/06/code128b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880000">
            <a:off x="6959911" y="5540555"/>
            <a:ext cx="1536182" cy="52994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41042" lon="21056589" rev="20879087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158698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BD5219-289B-4F40-9DF8-A998F63944A4}"/>
              </a:ext>
            </a:extLst>
          </p:cNvPr>
          <p:cNvSpPr/>
          <p:nvPr/>
        </p:nvSpPr>
        <p:spPr>
          <a:xfrm>
            <a:off x="1802295" y="1803809"/>
            <a:ext cx="85874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Can we tell the difference between larvae that look (nearly) identical? </a:t>
            </a:r>
          </a:p>
        </p:txBody>
      </p:sp>
    </p:spTree>
    <p:extLst>
      <p:ext uri="{BB962C8B-B14F-4D97-AF65-F5344CB8AC3E}">
        <p14:creationId xmlns:p14="http://schemas.microsoft.com/office/powerpoint/2010/main" val="17676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64BFB1-9030-6C4E-893D-C4EF94E467D7}"/>
              </a:ext>
            </a:extLst>
          </p:cNvPr>
          <p:cNvGraphicFramePr>
            <a:graphicFrameLocks noGrp="1"/>
          </p:cNvGraphicFramePr>
          <p:nvPr/>
        </p:nvGraphicFramePr>
        <p:xfrm>
          <a:off x="1269731" y="712271"/>
          <a:ext cx="10106525" cy="56627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68121">
                  <a:extLst>
                    <a:ext uri="{9D8B030D-6E8A-4147-A177-3AD203B41FA5}">
                      <a16:colId xmlns:a16="http://schemas.microsoft.com/office/drawing/2014/main" val="2509555729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2487666810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1108934579"/>
                    </a:ext>
                  </a:extLst>
                </a:gridCol>
              </a:tblGrid>
              <a:tr h="332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9745845"/>
                  </a:ext>
                </a:extLst>
              </a:tr>
              <a:tr h="31818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=11185617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Jim </a:t>
                      </a:r>
                      <a:r>
                        <a:rPr lang="en-US" sz="550" dirty="0" err="1">
                          <a:effectLst/>
                        </a:rPr>
                        <a:t>Gathany</a:t>
                      </a:r>
                      <a:r>
                        <a:rPr lang="en-US" sz="550" dirty="0">
                          <a:effectLst/>
                        </a:rPr>
                        <a:t> - (PHIL), ID #5814.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=799284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=7673048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4415063"/>
                  </a:ext>
                </a:extLst>
              </a:tr>
              <a:tr h="2592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322081"/>
                  </a:ext>
                </a:extLst>
              </a:tr>
              <a:tr h="18190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550" dirty="0">
                          <a:effectLst/>
                        </a:rPr>
                      </a:b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Michele M.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Michelle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-Francis,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503993"/>
                  </a:ext>
                </a:extLst>
              </a:tr>
            </a:tbl>
          </a:graphicData>
        </a:graphic>
      </p:graphicFrame>
      <p:pic>
        <p:nvPicPr>
          <p:cNvPr id="5" name="image30.jpg">
            <a:extLst>
              <a:ext uri="{FF2B5EF4-FFF2-40B4-BE49-F238E27FC236}">
                <a16:creationId xmlns:a16="http://schemas.microsoft.com/office/drawing/2014/main" id="{25995C0B-5B63-B54A-910F-3FCA285896A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32559" y="1347534"/>
            <a:ext cx="3120189" cy="2358189"/>
          </a:xfrm>
          <a:prstGeom prst="rect">
            <a:avLst/>
          </a:prstGeom>
          <a:ln/>
        </p:spPr>
      </p:pic>
      <p:pic>
        <p:nvPicPr>
          <p:cNvPr id="7" name="image33.jpg">
            <a:extLst>
              <a:ext uri="{FF2B5EF4-FFF2-40B4-BE49-F238E27FC236}">
                <a16:creationId xmlns:a16="http://schemas.microsoft.com/office/drawing/2014/main" id="{A6AA551D-EF00-9C49-9369-84A8D81DB86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05146" y="1347534"/>
            <a:ext cx="3235696" cy="2358188"/>
          </a:xfrm>
          <a:prstGeom prst="rect">
            <a:avLst/>
          </a:prstGeom>
          <a:ln/>
        </p:spPr>
      </p:pic>
      <p:pic>
        <p:nvPicPr>
          <p:cNvPr id="8" name="image31.jpg">
            <a:extLst>
              <a:ext uri="{FF2B5EF4-FFF2-40B4-BE49-F238E27FC236}">
                <a16:creationId xmlns:a16="http://schemas.microsoft.com/office/drawing/2014/main" id="{5E30C082-6B15-5340-A76D-5935D8422E9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093240" y="1347533"/>
            <a:ext cx="3120188" cy="2435193"/>
          </a:xfrm>
          <a:prstGeom prst="rect">
            <a:avLst/>
          </a:prstGeom>
          <a:ln/>
        </p:spPr>
      </p:pic>
      <p:pic>
        <p:nvPicPr>
          <p:cNvPr id="9" name="image35.jpg" descr="Larva of the Asian tiger mosquito, Aedes albopictus (Skuse). ">
            <a:extLst>
              <a:ext uri="{FF2B5EF4-FFF2-40B4-BE49-F238E27FC236}">
                <a16:creationId xmlns:a16="http://schemas.microsoft.com/office/drawing/2014/main" id="{45CA7FBE-11BA-9E4D-9704-CAB41EB6B659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169693" y="4620126"/>
            <a:ext cx="1645920" cy="1371600"/>
          </a:xfrm>
          <a:prstGeom prst="rect">
            <a:avLst/>
          </a:prstGeom>
          <a:ln/>
        </p:spPr>
      </p:pic>
      <p:pic>
        <p:nvPicPr>
          <p:cNvPr id="10" name="image34.jpg">
            <a:extLst>
              <a:ext uri="{FF2B5EF4-FFF2-40B4-BE49-F238E27FC236}">
                <a16:creationId xmlns:a16="http://schemas.microsoft.com/office/drawing/2014/main" id="{63DCF71C-2C6A-AC47-8370-3F9E6931FCE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427044" y="4620126"/>
            <a:ext cx="1645920" cy="1371600"/>
          </a:xfrm>
          <a:prstGeom prst="rect">
            <a:avLst/>
          </a:prstGeom>
          <a:ln/>
        </p:spPr>
      </p:pic>
      <p:pic>
        <p:nvPicPr>
          <p:cNvPr id="11" name="image37.jpg" descr="Larva of Culex (Melanoconion) pilosus, a mosquito. ">
            <a:extLst>
              <a:ext uri="{FF2B5EF4-FFF2-40B4-BE49-F238E27FC236}">
                <a16:creationId xmlns:a16="http://schemas.microsoft.com/office/drawing/2014/main" id="{02D92D08-34A6-7349-8F0F-C15AA12D3F4E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8830374" y="4620126"/>
            <a:ext cx="1645920" cy="1371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2420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6.png">
            <a:extLst>
              <a:ext uri="{FF2B5EF4-FFF2-40B4-BE49-F238E27FC236}">
                <a16:creationId xmlns:a16="http://schemas.microsoft.com/office/drawing/2014/main" id="{A9F8ECA4-06C9-E548-99A8-E9BEF2E315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12291" y="316129"/>
            <a:ext cx="6167417" cy="6059488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94524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89254-BA38-C149-BBC7-98A5129BB4D7}"/>
              </a:ext>
            </a:extLst>
          </p:cNvPr>
          <p:cNvSpPr/>
          <p:nvPr/>
        </p:nvSpPr>
        <p:spPr>
          <a:xfrm>
            <a:off x="609600" y="1871182"/>
            <a:ext cx="6096000" cy="32880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Aedes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Chikungunya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Dengue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Rift Valley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Yellow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Zika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D31092-B5EA-384B-85E1-0065A9BBDFA0}"/>
              </a:ext>
            </a:extLst>
          </p:cNvPr>
          <p:cNvSpPr/>
          <p:nvPr/>
        </p:nvSpPr>
        <p:spPr>
          <a:xfrm>
            <a:off x="4381099" y="1878786"/>
            <a:ext cx="3429802" cy="1564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Anopheles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Malaria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B22D9-49A7-E34F-BB57-F74D26040B12}"/>
              </a:ext>
            </a:extLst>
          </p:cNvPr>
          <p:cNvSpPr/>
          <p:nvPr/>
        </p:nvSpPr>
        <p:spPr>
          <a:xfrm>
            <a:off x="8213558" y="1871182"/>
            <a:ext cx="3949566" cy="199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Culex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Japanese encephalitis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West Nile fever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EAA802-5010-1A44-A5CE-AB73ACED45B3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does this matter?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5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mosquito range maps">
            <a:extLst>
              <a:ext uri="{FF2B5EF4-FFF2-40B4-BE49-F238E27FC236}">
                <a16:creationId xmlns:a16="http://schemas.microsoft.com/office/drawing/2014/main" id="{DC15B5DF-3CB1-5443-BDDD-2E77559EC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16" y="1376243"/>
            <a:ext cx="9606013" cy="485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CDAFE4F-7508-014F-909B-DF4A55397A75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does this matter?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nancybilello.com/image/BeautifulPlants1765184.jpg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752601"/>
            <a:ext cx="2987675" cy="19923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C:\Users\Jason Williams\AppData\Local\Microsoft\Windows\Temporary Internet Files\Content.IE5\Q2FDINWH\MP900446787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6" y="1752600"/>
            <a:ext cx="1431925" cy="1905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8801"/>
            <a:ext cx="2438400" cy="2124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9"/>
          <p:cNvSpPr txBox="1">
            <a:spLocks noChangeArrowheads="1"/>
          </p:cNvSpPr>
          <p:nvPr/>
        </p:nvSpPr>
        <p:spPr bwMode="auto">
          <a:xfrm>
            <a:off x="3346450" y="4808538"/>
            <a:ext cx="3048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200" b="1">
                <a:solidFill>
                  <a:srgbClr val="055C67"/>
                </a:solidFill>
                <a:latin typeface="Calibri" charset="0"/>
              </a:rPr>
              <a:t>ACGAGTCGGTAGCTGCCCTCTGACTGCATCGAATTGCTCCCCTACTACGTGCTATATGCGCTTACGATCGTACGAAGATTTATAGAATGCTGCTACTGCTCCCTTATTCGATAACTAGCTCGATTATAGCTACGATG</a:t>
            </a:r>
          </a:p>
        </p:txBody>
      </p:sp>
      <p:pic>
        <p:nvPicPr>
          <p:cNvPr id="4102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4884738"/>
            <a:ext cx="19875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TextBox 11"/>
          <p:cNvSpPr txBox="1">
            <a:spLocks noChangeArrowheads="1"/>
          </p:cNvSpPr>
          <p:nvPr/>
        </p:nvSpPr>
        <p:spPr bwMode="auto">
          <a:xfrm>
            <a:off x="2819400" y="3800475"/>
            <a:ext cx="754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Plants are sampled                DNA is extracted            “Barcode” amplified</a:t>
            </a:r>
          </a:p>
        </p:txBody>
      </p:sp>
      <p:sp>
        <p:nvSpPr>
          <p:cNvPr id="4104" name="TextBox 12"/>
          <p:cNvSpPr txBox="1">
            <a:spLocks noChangeArrowheads="1"/>
          </p:cNvSpPr>
          <p:nvPr/>
        </p:nvSpPr>
        <p:spPr bwMode="auto">
          <a:xfrm>
            <a:off x="2133601" y="5862638"/>
            <a:ext cx="805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Sequenced DNA is compared with plants in a barcode database</a:t>
            </a:r>
          </a:p>
        </p:txBody>
      </p:sp>
      <p:sp>
        <p:nvSpPr>
          <p:cNvPr id="4105" name="TextBox 13"/>
          <p:cNvSpPr txBox="1">
            <a:spLocks noChangeArrowheads="1"/>
          </p:cNvSpPr>
          <p:nvPr/>
        </p:nvSpPr>
        <p:spPr bwMode="auto">
          <a:xfrm>
            <a:off x="3962401" y="533401"/>
            <a:ext cx="4238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How Barcoding works</a:t>
            </a:r>
            <a:endParaRPr lang="en-US" altLang="en-US" sz="2800">
              <a:solidFill>
                <a:srgbClr val="055C67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89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819400" y="457201"/>
            <a:ext cx="657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How many species can you name?</a:t>
            </a:r>
            <a:endParaRPr lang="en-US" altLang="en-US" sz="2800">
              <a:solidFill>
                <a:srgbClr val="055C67"/>
              </a:solidFill>
              <a:latin typeface="Calibri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386263" y="2057400"/>
            <a:ext cx="3490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How many Animals did you name?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mammals?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plants?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insects?</a:t>
            </a:r>
          </a:p>
        </p:txBody>
      </p:sp>
      <p:pic>
        <p:nvPicPr>
          <p:cNvPr id="17" name="Picture 4" descr="http://happythreads.files.wordpress.com/2009/04/cat-with-blue-eyes.jpg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491038"/>
            <a:ext cx="133826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www.vnfpetfood.com/_borders/j04016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4491038"/>
            <a:ext cx="1920875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 descr="http://www.elasmodiver.com/Sharkive%20images/Nurse-shark004.jpg"/>
          <p:cNvPicPr>
            <a:picLocks noChangeAspect="1" noChangeArrowheads="1"/>
          </p:cNvPicPr>
          <p:nvPr/>
        </p:nvPicPr>
        <p:blipFill>
          <a:blip r:embed="rId4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1" y="4511676"/>
            <a:ext cx="1706563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2" descr="http://www.dpughphoto.com/images/japanese%20beetle%20durham%2070107.JPG"/>
          <p:cNvPicPr>
            <a:picLocks noChangeAspect="1" noChangeArrowheads="1"/>
          </p:cNvPicPr>
          <p:nvPr/>
        </p:nvPicPr>
        <p:blipFill>
          <a:blip r:embed="rId5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1" y="4491038"/>
            <a:ext cx="88741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122488" y="5867401"/>
            <a:ext cx="1166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“Cat”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Felis catus</a:t>
            </a:r>
            <a:endParaRPr lang="en-US" altLang="en-US" b="1">
              <a:latin typeface="Calibri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52826" y="3810001"/>
            <a:ext cx="2214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“Dog”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Canis lupus familiaris</a:t>
            </a:r>
            <a:endParaRPr lang="en-US" altLang="en-US" b="1">
              <a:latin typeface="Calibri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643563" y="5867401"/>
            <a:ext cx="1441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“Oak Tree”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Quercus alba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24" name="Picture 14" descr="http://www.halkanursery.com/picts/Quercus_macrocarpa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95801"/>
            <a:ext cx="1066800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750050" y="3810001"/>
            <a:ext cx="2578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“Shark”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Ginglymostoma cirratum</a:t>
            </a:r>
            <a:endParaRPr lang="en-US" altLang="en-US" b="1">
              <a:latin typeface="Calibri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63000" y="5791201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“Beetle”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Popillia japonica</a:t>
            </a:r>
            <a:endParaRPr lang="en-US" altLang="en-US" b="1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59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2"/>
          <p:cNvSpPr txBox="1">
            <a:spLocks noChangeArrowheads="1"/>
          </p:cNvSpPr>
          <p:nvPr/>
        </p:nvSpPr>
        <p:spPr bwMode="auto">
          <a:xfrm>
            <a:off x="2580482" y="5785079"/>
            <a:ext cx="706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>
                <a:latin typeface="Calibri" charset="0"/>
              </a:rPr>
              <a:t>Problem 1: No one know how many species there are.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2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"/>
          <p:cNvSpPr txBox="1">
            <a:spLocks noChangeArrowheads="1"/>
          </p:cNvSpPr>
          <p:nvPr/>
        </p:nvSpPr>
        <p:spPr bwMode="auto">
          <a:xfrm>
            <a:off x="1917700" y="3810001"/>
            <a:ext cx="81534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There are currently between 1.5 and 2 million described species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b="1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It is estimated that this number may represent as little as half of the true number of species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b="1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 Perhaps more  than 1/3 of all species are threatened							(IUCN Red list version 2010.1)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057400" y="609601"/>
          <a:ext cx="21336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Vertebrates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Species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Mammals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5,490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Birds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9,998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Reptiles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9,084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Amphibians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6,433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Fishes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31,300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62,305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495800" y="620713"/>
          <a:ext cx="25908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Invertebrates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Species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Insects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1,000,000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Mollusks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85,00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Crustaceans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47,000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Corals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2,175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Arachnids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102,248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(+others)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1,305,250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391400" y="609600"/>
          <a:ext cx="2743200" cy="25908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14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Plants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Species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Angiosperms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281,821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Gymnosperms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1,021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Ferns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and Allies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12,000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Mosses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16,236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Green and Red Algae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10,134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321,212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64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"/>
          <p:cNvSpPr txBox="1">
            <a:spLocks noChangeArrowheads="1"/>
          </p:cNvSpPr>
          <p:nvPr/>
        </p:nvSpPr>
        <p:spPr bwMode="auto">
          <a:xfrm>
            <a:off x="1828801" y="5410201"/>
            <a:ext cx="85645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2: Even though there are millions of species, there is also</a:t>
            </a:r>
          </a:p>
          <a:p>
            <a:pPr algn="ctr" eaLnBrk="1" hangingPunct="1"/>
            <a:r>
              <a:rPr lang="en-US" altLang="en-US" sz="2400" b="1">
                <a:latin typeface="Calibri" charset="0"/>
              </a:rPr>
              <a:t>a lack of agreement on what a “species” means.  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91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engagemalaysia.files.wordpress.com/2009/06/angry_wolf1.jpg"/>
          <p:cNvPicPr>
            <a:picLocks noChangeAspect="1" noChangeArrowheads="1"/>
          </p:cNvPicPr>
          <p:nvPr/>
        </p:nvPicPr>
        <p:blipFill>
          <a:blip r:embed="rId2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9" y="647932"/>
            <a:ext cx="1855787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 descr="http://cdn-www.dailypuppy.com/media/dogs/anonymous/harvey_bichon_frise_01.jpg_w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647933"/>
            <a:ext cx="1828800" cy="16922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2400301" y="2413232"/>
            <a:ext cx="1260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</a:t>
            </a:r>
            <a:endParaRPr lang="en-US" altLang="en-US">
              <a:latin typeface="Calibri" charset="0"/>
            </a:endParaRPr>
          </a:p>
        </p:txBody>
      </p:sp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4117976" y="2400533"/>
            <a:ext cx="2359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 (familiaris)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9222" name="Picture 6" descr="File:Male and Female mallard duck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906713"/>
            <a:ext cx="4078288" cy="3048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3127376" y="6107114"/>
            <a:ext cx="2062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Anas platyrhynchos</a:t>
            </a:r>
            <a:endParaRPr lang="en-US" altLang="en-US" b="1">
              <a:latin typeface="Calibri" charset="0"/>
            </a:endParaRPr>
          </a:p>
        </p:txBody>
      </p:sp>
      <p:sp>
        <p:nvSpPr>
          <p:cNvPr id="9224" name="TextBox 7"/>
          <p:cNvSpPr txBox="1">
            <a:spLocks noChangeArrowheads="1"/>
          </p:cNvSpPr>
          <p:nvPr/>
        </p:nvSpPr>
        <p:spPr bwMode="auto">
          <a:xfrm>
            <a:off x="6602414" y="609601"/>
            <a:ext cx="3913187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Defining what species are is a </a:t>
            </a:r>
          </a:p>
          <a:p>
            <a:pPr algn="ctr" eaLnBrk="1" hangingPunct="1"/>
            <a:r>
              <a:rPr lang="en-US" altLang="en-US" sz="2400" b="1">
                <a:latin typeface="Calibri" charset="0"/>
              </a:rPr>
              <a:t>complex task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algn="ctr" eaLnBrk="1" hangingPunct="1"/>
            <a:r>
              <a:rPr lang="en-US" altLang="en-US" sz="2400">
                <a:latin typeface="Calibri" charset="0"/>
              </a:rPr>
              <a:t>Dependent on many factors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Interbreeding capabilities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Morphological variation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Ecological context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Genetic similarities</a:t>
            </a:r>
          </a:p>
        </p:txBody>
      </p:sp>
    </p:spTree>
    <p:extLst>
      <p:ext uri="{BB962C8B-B14F-4D97-AF65-F5344CB8AC3E}">
        <p14:creationId xmlns:p14="http://schemas.microsoft.com/office/powerpoint/2010/main" val="92152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2"/>
          <p:cNvSpPr txBox="1">
            <a:spLocks noChangeArrowheads="1"/>
          </p:cNvSpPr>
          <p:nvPr/>
        </p:nvSpPr>
        <p:spPr bwMode="auto">
          <a:xfrm>
            <a:off x="2227264" y="5410201"/>
            <a:ext cx="78755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3:  Current taxonomic methods may be inadequate </a:t>
            </a:r>
            <a:br>
              <a:rPr lang="en-US" altLang="en-US" sz="2400" b="1">
                <a:latin typeface="Calibri" charset="0"/>
              </a:rPr>
            </a:br>
            <a:r>
              <a:rPr lang="en-US" altLang="en-US" sz="2400" b="1">
                <a:latin typeface="Calibri" charset="0"/>
              </a:rPr>
              <a:t>(or at least too slow) to capture vanishing biodiversity 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09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1437</Words>
  <Application>Microsoft Macintosh PowerPoint</Application>
  <PresentationFormat>Widescreen</PresentationFormat>
  <Paragraphs>345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Noto Sans Symbols</vt:lpstr>
      <vt:lpstr>Arial</vt:lpstr>
      <vt:lpstr>Calibri</vt:lpstr>
      <vt:lpstr>Calibri Light</vt:lpstr>
      <vt:lpstr>Times New Roman</vt:lpstr>
      <vt:lpstr>Office Theme</vt:lpstr>
      <vt:lpstr>DNA Barcoding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Barcoding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Mitochondrial DNA Basics</dc:title>
  <dc:creator>Jason Williams</dc:creator>
  <cp:lastModifiedBy>Jason Williams</cp:lastModifiedBy>
  <cp:revision>5</cp:revision>
  <dcterms:created xsi:type="dcterms:W3CDTF">2018-10-12T20:14:09Z</dcterms:created>
  <dcterms:modified xsi:type="dcterms:W3CDTF">2021-04-26T23:06:59Z</dcterms:modified>
</cp:coreProperties>
</file>